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sldIdLst>
    <p:sldId id="261" r:id="rId5"/>
    <p:sldId id="262" r:id="rId6"/>
    <p:sldId id="264" r:id="rId7"/>
    <p:sldId id="266" r:id="rId8"/>
    <p:sldId id="267" r:id="rId9"/>
    <p:sldId id="275" r:id="rId10"/>
    <p:sldId id="276" r:id="rId11"/>
    <p:sldId id="268" r:id="rId12"/>
    <p:sldId id="263" r:id="rId13"/>
    <p:sldId id="265" r:id="rId14"/>
    <p:sldId id="277" r:id="rId15"/>
    <p:sldId id="274" r:id="rId16"/>
    <p:sldId id="269" r:id="rId17"/>
    <p:sldId id="272" r:id="rId18"/>
    <p:sldId id="270" r:id="rId19"/>
    <p:sldId id="271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D14A4-20E2-41CD-8EA4-6E59B5F0D4BA}" v="13" dt="2021-08-23T10:41:48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Arduino 1 – blink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Steven hammer</a:t>
            </a:r>
          </a:p>
          <a:p>
            <a:pPr algn="ctr"/>
            <a:r>
              <a:rPr lang="en-US" dirty="0"/>
              <a:t>s.hammer@hw.ac.uk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241" y="618518"/>
            <a:ext cx="711917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845" y="2249486"/>
            <a:ext cx="4013565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Write code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Compile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Download to Arduino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Arduino runs code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79" y="1750986"/>
            <a:ext cx="4320726" cy="48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8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241" y="618518"/>
            <a:ext cx="711917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USB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8484" y="5795801"/>
            <a:ext cx="7119170" cy="7955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USB sockets on front and rear of PCs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32" y="2201326"/>
            <a:ext cx="5049477" cy="2910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49" y="618517"/>
            <a:ext cx="1672873" cy="5470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814" y="618517"/>
            <a:ext cx="2520370" cy="547081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77081" y="2569580"/>
            <a:ext cx="674256" cy="703323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0618839" y="2650603"/>
            <a:ext cx="674256" cy="703323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72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241" y="618518"/>
            <a:ext cx="711917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Connecting to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241" y="5824330"/>
            <a:ext cx="7119170" cy="7955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Select COM port (Tools menu)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760" y="1752604"/>
            <a:ext cx="7275895" cy="40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62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Debugging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Is there a space missing somewhere?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 all lines end with a semicolon;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something commented out //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9046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Download the blink code to the Arduino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Build the circuit on the breadboard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Make an LED flash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559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2249486"/>
            <a:ext cx="8941753" cy="4370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Take two boxes: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dirty="0"/>
              <a:t>One Arduino box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One Sensors and Motion kit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Put components back into labelled places in boxes after use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Any components missing – let us know.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1998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Finished already?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Make the LED blink faster and slower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Add a second LED which flashes out of sync with the other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Make the LED light in time to the bass rhythm in Queen’s Flash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150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TIDYING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Return components to your Sensors and Motion box IN THE CORRECT PLACES!!!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Put instrument wire in motor compartment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Arduino to its case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both boxes to tutor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340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is Arduino?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8723" y="2138464"/>
            <a:ext cx="5626952" cy="34987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Programmable microcontroller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Open source hardware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Versatile, adaptable, lots of community support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Loads of add-ons available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139" y="856837"/>
            <a:ext cx="1343025" cy="97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1829338"/>
            <a:ext cx="6205572" cy="40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WHY LEARN Arduino?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Measurement – data capture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Control – make motors and actuators work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Projects – future work based on this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773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All components included in the kit…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6" y="2463871"/>
            <a:ext cx="55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Building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981" y="2249486"/>
            <a:ext cx="646685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Insert components into breadboard holes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Connect up using instrument wire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Arduino controls inputs and outputs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Follow schematics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NOTE: GND = negative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" y="2339975"/>
            <a:ext cx="5248275" cy="427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58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Breadboards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758" y="5759691"/>
            <a:ext cx="8200667" cy="8601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Horizontal connections have a gap in the middle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 descr="Image result for explaining breadboard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760" y="1663860"/>
            <a:ext cx="6123388" cy="40958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 rot="5400000">
            <a:off x="7960067" y="3394302"/>
            <a:ext cx="2963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source: </a:t>
            </a:r>
            <a:r>
              <a:rPr lang="en-GB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learn.sparkfun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63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758" y="5759691"/>
            <a:ext cx="8200667" cy="8601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Connect long leg (anode) to positive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361" y="2783210"/>
            <a:ext cx="3937000" cy="129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7811895" y="2097088"/>
            <a:ext cx="2623596" cy="25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0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Debugging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Did I insert the component fully?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it the right way round (especially LEDs)?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the power connected?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it connected to the correct input/output?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286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87" y="618518"/>
            <a:ext cx="6783524" cy="1478570"/>
          </a:xfrm>
        </p:spPr>
        <p:txBody>
          <a:bodyPr>
            <a:normAutofit/>
          </a:bodyPr>
          <a:lstStyle/>
          <a:p>
            <a:r>
              <a:rPr lang="en-US" sz="4400" dirty="0"/>
              <a:t>How do I program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887" y="2249486"/>
            <a:ext cx="678352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Arduino IDE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USB cable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C++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9" y="129207"/>
            <a:ext cx="3987965" cy="6510962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477078" y="3389243"/>
            <a:ext cx="1958009" cy="1580322"/>
          </a:xfrm>
          <a:custGeom>
            <a:avLst/>
            <a:gdLst>
              <a:gd name="connsiteX0" fmla="*/ 1381539 w 1958009"/>
              <a:gd name="connsiteY0" fmla="*/ 89453 h 1580322"/>
              <a:gd name="connsiteX1" fmla="*/ 1311965 w 1958009"/>
              <a:gd name="connsiteY1" fmla="*/ 19879 h 1580322"/>
              <a:gd name="connsiteX2" fmla="*/ 1252331 w 1958009"/>
              <a:gd name="connsiteY2" fmla="*/ 0 h 1580322"/>
              <a:gd name="connsiteX3" fmla="*/ 834887 w 1958009"/>
              <a:gd name="connsiteY3" fmla="*/ 9940 h 1580322"/>
              <a:gd name="connsiteX4" fmla="*/ 765313 w 1958009"/>
              <a:gd name="connsiteY4" fmla="*/ 29818 h 1580322"/>
              <a:gd name="connsiteX5" fmla="*/ 705679 w 1958009"/>
              <a:gd name="connsiteY5" fmla="*/ 39757 h 1580322"/>
              <a:gd name="connsiteX6" fmla="*/ 506896 w 1958009"/>
              <a:gd name="connsiteY6" fmla="*/ 109331 h 1580322"/>
              <a:gd name="connsiteX7" fmla="*/ 477079 w 1958009"/>
              <a:gd name="connsiteY7" fmla="*/ 129209 h 1580322"/>
              <a:gd name="connsiteX8" fmla="*/ 447261 w 1958009"/>
              <a:gd name="connsiteY8" fmla="*/ 139148 h 1580322"/>
              <a:gd name="connsiteX9" fmla="*/ 347870 w 1958009"/>
              <a:gd name="connsiteY9" fmla="*/ 208722 h 1580322"/>
              <a:gd name="connsiteX10" fmla="*/ 248479 w 1958009"/>
              <a:gd name="connsiteY10" fmla="*/ 298174 h 1580322"/>
              <a:gd name="connsiteX11" fmla="*/ 218661 w 1958009"/>
              <a:gd name="connsiteY11" fmla="*/ 327992 h 1580322"/>
              <a:gd name="connsiteX12" fmla="*/ 109331 w 1958009"/>
              <a:gd name="connsiteY12" fmla="*/ 417444 h 1580322"/>
              <a:gd name="connsiteX13" fmla="*/ 89452 w 1958009"/>
              <a:gd name="connsiteY13" fmla="*/ 447261 h 1580322"/>
              <a:gd name="connsiteX14" fmla="*/ 59635 w 1958009"/>
              <a:gd name="connsiteY14" fmla="*/ 467140 h 1580322"/>
              <a:gd name="connsiteX15" fmla="*/ 0 w 1958009"/>
              <a:gd name="connsiteY15" fmla="*/ 546653 h 1580322"/>
              <a:gd name="connsiteX16" fmla="*/ 9939 w 1958009"/>
              <a:gd name="connsiteY16" fmla="*/ 854766 h 1580322"/>
              <a:gd name="connsiteX17" fmla="*/ 29818 w 1958009"/>
              <a:gd name="connsiteY17" fmla="*/ 974035 h 1580322"/>
              <a:gd name="connsiteX18" fmla="*/ 39757 w 1958009"/>
              <a:gd name="connsiteY18" fmla="*/ 1023731 h 1580322"/>
              <a:gd name="connsiteX19" fmla="*/ 129209 w 1958009"/>
              <a:gd name="connsiteY19" fmla="*/ 1212574 h 1580322"/>
              <a:gd name="connsiteX20" fmla="*/ 149087 w 1958009"/>
              <a:gd name="connsiteY20" fmla="*/ 1252331 h 1580322"/>
              <a:gd name="connsiteX21" fmla="*/ 228600 w 1958009"/>
              <a:gd name="connsiteY21" fmla="*/ 1341783 h 1580322"/>
              <a:gd name="connsiteX22" fmla="*/ 268357 w 1958009"/>
              <a:gd name="connsiteY22" fmla="*/ 1401418 h 1580322"/>
              <a:gd name="connsiteX23" fmla="*/ 427383 w 1958009"/>
              <a:gd name="connsiteY23" fmla="*/ 1500809 h 1580322"/>
              <a:gd name="connsiteX24" fmla="*/ 467139 w 1958009"/>
              <a:gd name="connsiteY24" fmla="*/ 1510748 h 1580322"/>
              <a:gd name="connsiteX25" fmla="*/ 496957 w 1958009"/>
              <a:gd name="connsiteY25" fmla="*/ 1520687 h 1580322"/>
              <a:gd name="connsiteX26" fmla="*/ 685800 w 1958009"/>
              <a:gd name="connsiteY26" fmla="*/ 1560444 h 1580322"/>
              <a:gd name="connsiteX27" fmla="*/ 805070 w 1958009"/>
              <a:gd name="connsiteY27" fmla="*/ 1580322 h 1580322"/>
              <a:gd name="connsiteX28" fmla="*/ 1331844 w 1958009"/>
              <a:gd name="connsiteY28" fmla="*/ 1530627 h 1580322"/>
              <a:gd name="connsiteX29" fmla="*/ 1451113 w 1958009"/>
              <a:gd name="connsiteY29" fmla="*/ 1490870 h 1580322"/>
              <a:gd name="connsiteX30" fmla="*/ 1669774 w 1958009"/>
              <a:gd name="connsiteY30" fmla="*/ 1381540 h 1580322"/>
              <a:gd name="connsiteX31" fmla="*/ 1828800 w 1958009"/>
              <a:gd name="connsiteY31" fmla="*/ 1212574 h 1580322"/>
              <a:gd name="connsiteX32" fmla="*/ 1868557 w 1958009"/>
              <a:gd name="connsiteY32" fmla="*/ 1143000 h 1580322"/>
              <a:gd name="connsiteX33" fmla="*/ 1938131 w 1958009"/>
              <a:gd name="connsiteY33" fmla="*/ 964096 h 1580322"/>
              <a:gd name="connsiteX34" fmla="*/ 1948070 w 1958009"/>
              <a:gd name="connsiteY34" fmla="*/ 824948 h 1580322"/>
              <a:gd name="connsiteX35" fmla="*/ 1958009 w 1958009"/>
              <a:gd name="connsiteY35" fmla="*/ 755374 h 1580322"/>
              <a:gd name="connsiteX36" fmla="*/ 1948070 w 1958009"/>
              <a:gd name="connsiteY36" fmla="*/ 447261 h 1580322"/>
              <a:gd name="connsiteX37" fmla="*/ 1888435 w 1958009"/>
              <a:gd name="connsiteY37" fmla="*/ 308114 h 1580322"/>
              <a:gd name="connsiteX38" fmla="*/ 1769165 w 1958009"/>
              <a:gd name="connsiteY38" fmla="*/ 168966 h 1580322"/>
              <a:gd name="connsiteX39" fmla="*/ 1659835 w 1958009"/>
              <a:gd name="connsiteY39" fmla="*/ 89453 h 1580322"/>
              <a:gd name="connsiteX40" fmla="*/ 1451113 w 1958009"/>
              <a:gd name="connsiteY40" fmla="*/ 29818 h 1580322"/>
              <a:gd name="connsiteX41" fmla="*/ 1003852 w 1958009"/>
              <a:gd name="connsiteY41" fmla="*/ 39757 h 158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58009" h="1580322">
                <a:moveTo>
                  <a:pt x="1381539" y="89453"/>
                </a:moveTo>
                <a:cubicBezTo>
                  <a:pt x="1349969" y="36835"/>
                  <a:pt x="1364499" y="40893"/>
                  <a:pt x="1311965" y="19879"/>
                </a:cubicBezTo>
                <a:cubicBezTo>
                  <a:pt x="1292510" y="12097"/>
                  <a:pt x="1252331" y="0"/>
                  <a:pt x="1252331" y="0"/>
                </a:cubicBezTo>
                <a:cubicBezTo>
                  <a:pt x="1113183" y="3313"/>
                  <a:pt x="973814" y="1434"/>
                  <a:pt x="834887" y="9940"/>
                </a:cubicBezTo>
                <a:cubicBezTo>
                  <a:pt x="810813" y="11414"/>
                  <a:pt x="788815" y="24395"/>
                  <a:pt x="765313" y="29818"/>
                </a:cubicBezTo>
                <a:cubicBezTo>
                  <a:pt x="745677" y="34349"/>
                  <a:pt x="725557" y="36444"/>
                  <a:pt x="705679" y="39757"/>
                </a:cubicBezTo>
                <a:cubicBezTo>
                  <a:pt x="639418" y="62948"/>
                  <a:pt x="572271" y="83749"/>
                  <a:pt x="506896" y="109331"/>
                </a:cubicBezTo>
                <a:cubicBezTo>
                  <a:pt x="495772" y="113684"/>
                  <a:pt x="487763" y="123867"/>
                  <a:pt x="477079" y="129209"/>
                </a:cubicBezTo>
                <a:cubicBezTo>
                  <a:pt x="467708" y="133894"/>
                  <a:pt x="457200" y="135835"/>
                  <a:pt x="447261" y="139148"/>
                </a:cubicBezTo>
                <a:cubicBezTo>
                  <a:pt x="421603" y="156254"/>
                  <a:pt x="373624" y="186647"/>
                  <a:pt x="347870" y="208722"/>
                </a:cubicBezTo>
                <a:cubicBezTo>
                  <a:pt x="314028" y="237729"/>
                  <a:pt x="281231" y="267941"/>
                  <a:pt x="248479" y="298174"/>
                </a:cubicBezTo>
                <a:cubicBezTo>
                  <a:pt x="238150" y="307708"/>
                  <a:pt x="229459" y="318993"/>
                  <a:pt x="218661" y="327992"/>
                </a:cubicBezTo>
                <a:cubicBezTo>
                  <a:pt x="122928" y="407770"/>
                  <a:pt x="305779" y="220998"/>
                  <a:pt x="109331" y="417444"/>
                </a:cubicBezTo>
                <a:cubicBezTo>
                  <a:pt x="100884" y="425891"/>
                  <a:pt x="97899" y="438814"/>
                  <a:pt x="89452" y="447261"/>
                </a:cubicBezTo>
                <a:cubicBezTo>
                  <a:pt x="81005" y="455708"/>
                  <a:pt x="67626" y="458261"/>
                  <a:pt x="59635" y="467140"/>
                </a:cubicBezTo>
                <a:cubicBezTo>
                  <a:pt x="37472" y="491766"/>
                  <a:pt x="19878" y="520149"/>
                  <a:pt x="0" y="546653"/>
                </a:cubicBezTo>
                <a:cubicBezTo>
                  <a:pt x="3313" y="649357"/>
                  <a:pt x="2787" y="752257"/>
                  <a:pt x="9939" y="854766"/>
                </a:cubicBezTo>
                <a:cubicBezTo>
                  <a:pt x="12744" y="894973"/>
                  <a:pt x="22813" y="934344"/>
                  <a:pt x="29818" y="974035"/>
                </a:cubicBezTo>
                <a:cubicBezTo>
                  <a:pt x="32754" y="990671"/>
                  <a:pt x="34135" y="1007801"/>
                  <a:pt x="39757" y="1023731"/>
                </a:cubicBezTo>
                <a:cubicBezTo>
                  <a:pt x="81954" y="1143291"/>
                  <a:pt x="79105" y="1120716"/>
                  <a:pt x="129209" y="1212574"/>
                </a:cubicBezTo>
                <a:cubicBezTo>
                  <a:pt x="136304" y="1225581"/>
                  <a:pt x="140590" y="1240193"/>
                  <a:pt x="149087" y="1252331"/>
                </a:cubicBezTo>
                <a:cubicBezTo>
                  <a:pt x="291004" y="1455071"/>
                  <a:pt x="135279" y="1221799"/>
                  <a:pt x="228600" y="1341783"/>
                </a:cubicBezTo>
                <a:cubicBezTo>
                  <a:pt x="243268" y="1360641"/>
                  <a:pt x="249701" y="1386494"/>
                  <a:pt x="268357" y="1401418"/>
                </a:cubicBezTo>
                <a:cubicBezTo>
                  <a:pt x="317169" y="1440468"/>
                  <a:pt x="366739" y="1485648"/>
                  <a:pt x="427383" y="1500809"/>
                </a:cubicBezTo>
                <a:cubicBezTo>
                  <a:pt x="440635" y="1504122"/>
                  <a:pt x="454005" y="1506995"/>
                  <a:pt x="467139" y="1510748"/>
                </a:cubicBezTo>
                <a:cubicBezTo>
                  <a:pt x="477213" y="1513626"/>
                  <a:pt x="486741" y="1518365"/>
                  <a:pt x="496957" y="1520687"/>
                </a:cubicBezTo>
                <a:cubicBezTo>
                  <a:pt x="559685" y="1534943"/>
                  <a:pt x="622645" y="1548220"/>
                  <a:pt x="685800" y="1560444"/>
                </a:cubicBezTo>
                <a:cubicBezTo>
                  <a:pt x="725371" y="1568103"/>
                  <a:pt x="805070" y="1580322"/>
                  <a:pt x="805070" y="1580322"/>
                </a:cubicBezTo>
                <a:cubicBezTo>
                  <a:pt x="980661" y="1563757"/>
                  <a:pt x="1157140" y="1554817"/>
                  <a:pt x="1331844" y="1530627"/>
                </a:cubicBezTo>
                <a:cubicBezTo>
                  <a:pt x="1373355" y="1524879"/>
                  <a:pt x="1413195" y="1508714"/>
                  <a:pt x="1451113" y="1490870"/>
                </a:cubicBezTo>
                <a:cubicBezTo>
                  <a:pt x="1524635" y="1456271"/>
                  <a:pt x="1601748" y="1426891"/>
                  <a:pt x="1669774" y="1381540"/>
                </a:cubicBezTo>
                <a:cubicBezTo>
                  <a:pt x="1741849" y="1333490"/>
                  <a:pt x="1759795" y="1296365"/>
                  <a:pt x="1828800" y="1212574"/>
                </a:cubicBezTo>
                <a:cubicBezTo>
                  <a:pt x="1844242" y="1193823"/>
                  <a:pt x="1859035" y="1164424"/>
                  <a:pt x="1868557" y="1143000"/>
                </a:cubicBezTo>
                <a:cubicBezTo>
                  <a:pt x="1930478" y="1003678"/>
                  <a:pt x="1916791" y="1049457"/>
                  <a:pt x="1938131" y="964096"/>
                </a:cubicBezTo>
                <a:cubicBezTo>
                  <a:pt x="1941444" y="917713"/>
                  <a:pt x="1943661" y="871239"/>
                  <a:pt x="1948070" y="824948"/>
                </a:cubicBezTo>
                <a:cubicBezTo>
                  <a:pt x="1950291" y="801627"/>
                  <a:pt x="1958009" y="778801"/>
                  <a:pt x="1958009" y="755374"/>
                </a:cubicBezTo>
                <a:cubicBezTo>
                  <a:pt x="1958009" y="652616"/>
                  <a:pt x="1956374" y="549683"/>
                  <a:pt x="1948070" y="447261"/>
                </a:cubicBezTo>
                <a:cubicBezTo>
                  <a:pt x="1945353" y="413749"/>
                  <a:pt x="1900041" y="329668"/>
                  <a:pt x="1888435" y="308114"/>
                </a:cubicBezTo>
                <a:cubicBezTo>
                  <a:pt x="1848368" y="233703"/>
                  <a:pt x="1847297" y="247098"/>
                  <a:pt x="1769165" y="168966"/>
                </a:cubicBezTo>
                <a:cubicBezTo>
                  <a:pt x="1733126" y="132927"/>
                  <a:pt x="1721984" y="119176"/>
                  <a:pt x="1659835" y="89453"/>
                </a:cubicBezTo>
                <a:cubicBezTo>
                  <a:pt x="1556838" y="40194"/>
                  <a:pt x="1541755" y="42767"/>
                  <a:pt x="1451113" y="29818"/>
                </a:cubicBezTo>
                <a:lnTo>
                  <a:pt x="1003852" y="39757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910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E89EB70995544A22A6B760A96204F" ma:contentTypeVersion="11" ma:contentTypeDescription="Create a new document." ma:contentTypeScope="" ma:versionID="37dafd5e2940aed25bebf0be3065b81e">
  <xsd:schema xmlns:xsd="http://www.w3.org/2001/XMLSchema" xmlns:xs="http://www.w3.org/2001/XMLSchema" xmlns:p="http://schemas.microsoft.com/office/2006/metadata/properties" xmlns:ns3="7a40aaaa-740e-457c-b0a3-ad127687856b" xmlns:ns4="56e1f608-b452-4968-8b88-de19139ebd9a" targetNamespace="http://schemas.microsoft.com/office/2006/metadata/properties" ma:root="true" ma:fieldsID="735ed530a9e815dda61156d799eb8715" ns3:_="" ns4:_="">
    <xsd:import namespace="7a40aaaa-740e-457c-b0a3-ad127687856b"/>
    <xsd:import namespace="56e1f608-b452-4968-8b88-de19139ebd9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0aaaa-740e-457c-b0a3-ad12768785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1f608-b452-4968-8b88-de19139ebd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elements/1.1/"/>
    <ds:schemaRef ds:uri="http://schemas.microsoft.com/office/2006/documentManagement/types"/>
    <ds:schemaRef ds:uri="7a40aaaa-740e-457c-b0a3-ad127687856b"/>
    <ds:schemaRef ds:uri="http://purl.org/dc/terms/"/>
    <ds:schemaRef ds:uri="http://schemas.openxmlformats.org/package/2006/metadata/core-properties"/>
    <ds:schemaRef ds:uri="http://purl.org/dc/dcmitype/"/>
    <ds:schemaRef ds:uri="56e1f608-b452-4968-8b88-de19139ebd9a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7C13B-46C3-4B96-8A1B-03EEF25B3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0aaaa-740e-457c-b0a3-ad127687856b"/>
    <ds:schemaRef ds:uri="56e1f608-b452-4968-8b88-de19139eb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343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Circuit</vt:lpstr>
      <vt:lpstr>Arduino 1 – blink</vt:lpstr>
      <vt:lpstr>What is Arduino?</vt:lpstr>
      <vt:lpstr>WHY LEARN Arduino?</vt:lpstr>
      <vt:lpstr>Circuits</vt:lpstr>
      <vt:lpstr>Building circuits</vt:lpstr>
      <vt:lpstr>Breadboards</vt:lpstr>
      <vt:lpstr>LEDs</vt:lpstr>
      <vt:lpstr>Debugging circuits</vt:lpstr>
      <vt:lpstr>How do I program it?</vt:lpstr>
      <vt:lpstr>Arduino IDE</vt:lpstr>
      <vt:lpstr>USB connection</vt:lpstr>
      <vt:lpstr>Connecting to ARDUINO</vt:lpstr>
      <vt:lpstr>Debugging code</vt:lpstr>
      <vt:lpstr>What are we doing today?</vt:lpstr>
      <vt:lpstr>housekeeping</vt:lpstr>
      <vt:lpstr>Finished already?</vt:lpstr>
      <vt:lpstr>TIDYING up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1 – blink</dc:title>
  <dc:creator/>
  <cp:lastModifiedBy/>
  <cp:revision>4</cp:revision>
  <dcterms:created xsi:type="dcterms:W3CDTF">2019-09-18T15:30:23Z</dcterms:created>
  <dcterms:modified xsi:type="dcterms:W3CDTF">2021-08-23T10:41:50Z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0x010100156E89EB70995544A22A6B760A96204F</vt:lpwstr>
  </property>
</Properties>
</file>